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19" r:id="rId3"/>
    <p:sldId id="318" r:id="rId4"/>
    <p:sldId id="309" r:id="rId5"/>
    <p:sldId id="310" r:id="rId6"/>
    <p:sldId id="315" r:id="rId7"/>
    <p:sldId id="311" r:id="rId8"/>
    <p:sldId id="312" r:id="rId9"/>
    <p:sldId id="314" r:id="rId10"/>
    <p:sldId id="316" r:id="rId11"/>
    <p:sldId id="317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7"/>
    <p:restoredTop sz="94683"/>
  </p:normalViewPr>
  <p:slideViewPr>
    <p:cSldViewPr snapToGrid="0" snapToObjects="1">
      <p:cViewPr>
        <p:scale>
          <a:sx n="130" d="100"/>
          <a:sy n="130" d="100"/>
        </p:scale>
        <p:origin x="6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B32E5-629A-8241-9BD5-3928EA9B8ED1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8912A-068C-914F-A464-A06318A81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4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8912A-068C-914F-A464-A06318A819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D5FA6F-E8F9-A84E-8328-928366F15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DEEAAD5-6164-3349-9BA3-A4F498FB8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2E82A6-4834-1447-A75A-6AE0529B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A17C5C-679F-D34D-A3C8-F75C507E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CC4BEF-82B1-A24A-A58F-7E9A4583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4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75525F-C459-8745-A725-36BD56B2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5BFEE51-767F-854C-93E1-1A24B4DD3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6F60991-6131-524B-B9F2-61196A12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AE73D4A-98D1-F344-A8EF-7CBB22A6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41B21F-C55C-2843-A02F-B99F5A3A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4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857DA43-C891-1041-B8B0-00193648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F338B37-693F-5C45-B47F-D29FA5406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3DF0077-32FB-F642-9DEE-0C7A7B02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D68E990-9A58-1B44-AAA1-E041A607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500611-7F0E-B043-9C21-9A5E3E56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9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293D1A-D765-244A-92C7-1585D2DE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76D120-3125-0B4C-A2E2-D2E7567FE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4372D1-C377-194A-86D2-795A1061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78FCF0-B8AB-7144-B8EA-A4BDD095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A0C4D6-63B6-B84C-9254-A7057D11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5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1CBB9B-8ECB-6E4A-A1AB-A8B5223C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E05C62D-DBAC-2447-994E-B9D380041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A04AF4-7F75-C740-B92B-9CA54841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C86C9F-D917-4642-B3C4-F67A9D0D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483E09-3873-B74C-AEB7-1121ADB7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7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CC0483-0650-E942-9869-FA8D1404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F639DD-DEA4-EC40-BFB3-B78D5A21B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1FE2F28-893C-1145-8797-1A76F35D7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F5AF0B1-6CB1-6F4A-A2AC-C34CD388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E6687A9-1557-084D-9DC7-57F72772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9246A-2CBA-EC46-BED2-C5121C8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E20A94-7192-2349-B098-BD6D4ACF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01943D6-0250-C448-932A-F24C5812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6E9ABA6-20C4-D54C-8059-460D9AD06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18C7FCD-3A0E-8C4E-8054-9A2B8B92D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520CCF2-6C8F-9E46-A362-79055B2A5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51E160E-A4CB-5E42-89A6-83733209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E511863-AB1E-0548-9D78-95791CF3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373A498-0F6A-284A-B73A-12677240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2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CBEA80-AC86-CD40-9CFC-0B327F9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D45F2FD-C4D8-5F47-9B4C-064EAD73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D9F573B-479F-A84A-B77B-23255D5A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0EE8B3E-419C-7947-8607-6FE70117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9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3A7AF4C-336F-7B40-8D02-D44A0161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D516C5C-B5C9-AB4E-AA78-F64DCD3D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84B8A46-7310-BE45-A77A-E3C149F2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2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86E798-3DBC-5F4E-8051-4ECA206B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6848E0-4511-B54B-9F0F-D2CED417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0FCD15A-70E5-A24A-823B-67423C7C0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31ADD1-16B2-824D-B1BE-A3A39BCD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CC850AB-07A9-FE4F-B49A-FCB1761F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57C1822-308F-B845-9875-B226B43A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5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659BF-9F1A-3B4B-8D9F-26C90C66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FEFB7FA-FB2F-6046-BAE7-759B335C9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EAE100-CC3A-9643-ACC3-DD3B90CD2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3063D9F-8555-CB47-9D11-98E91D32F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8D9CFC1-DFE4-354F-8CA9-210BB00F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B194554-D9E7-AD44-9B81-4B15B07C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7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B348E65-6D74-0744-BC00-BEA6A383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CA69451-8158-8D4A-8425-371F0335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C7AA47D-B583-8F47-861F-AFA565DBF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CF4FB-E189-0F4C-A34B-818248FA138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DC0EE84-BE13-E942-A62A-3C0F6BBCD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4BD238-716D-0C4D-A97C-2D32483AF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202D1-F11D-184C-B976-D9D8F6573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9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implementation-and-explanation-of-the-random-forest-in-python-77bf308a9b7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implementation-and-explanation-of-the-random-forest-in-python-77bf308a9b7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implementation-and-explanation-of-the-random-forest-in-python-77bf308a9b7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implementation-and-explanation-of-the-random-forest-in-python-77bf308a9b7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7B0DD0D-F835-B547-B7BD-75C441652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63" b="7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kdörtgen 7">
            <a:extLst>
              <a:ext uri="{FF2B5EF4-FFF2-40B4-BE49-F238E27FC236}">
                <a16:creationId xmlns:a16="http://schemas.microsoft.com/office/drawing/2014/main" id="{5D05390F-8AD3-3249-9EF1-5ADAFF0A355A}"/>
              </a:ext>
            </a:extLst>
          </p:cNvPr>
          <p:cNvSpPr/>
          <p:nvPr/>
        </p:nvSpPr>
        <p:spPr>
          <a:xfrm>
            <a:off x="8690483" y="3198167"/>
            <a:ext cx="26244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FruitPunch</a:t>
            </a:r>
            <a:r>
              <a:rPr lang="en-US" sz="2400" b="1" i="0" dirty="0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 AI Code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459FBDD-03CA-EE44-B578-789696CD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337" y="2540081"/>
            <a:ext cx="818414" cy="683073"/>
          </a:xfrm>
          <a:prstGeom prst="rect">
            <a:avLst/>
          </a:prstGeom>
        </p:spPr>
      </p:pic>
      <p:sp>
        <p:nvSpPr>
          <p:cNvPr id="11" name="Alt Başlık 2">
            <a:extLst>
              <a:ext uri="{FF2B5EF4-FFF2-40B4-BE49-F238E27FC236}">
                <a16:creationId xmlns:a16="http://schemas.microsoft.com/office/drawing/2014/main" id="{50461DF2-1EDC-E344-A9FF-B7F877AFBBCA}"/>
              </a:ext>
            </a:extLst>
          </p:cNvPr>
          <p:cNvSpPr txBox="1">
            <a:spLocks/>
          </p:cNvSpPr>
          <p:nvPr/>
        </p:nvSpPr>
        <p:spPr>
          <a:xfrm>
            <a:off x="9069925" y="5242675"/>
            <a:ext cx="1865555" cy="842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EF2B6D"/>
                </a:solidFill>
              </a:rPr>
              <a:t>10.09.2019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EF2B6D"/>
                </a:solidFill>
              </a:rPr>
              <a:t>M. </a:t>
            </a:r>
            <a:r>
              <a:rPr lang="en-US" sz="1800" b="1" dirty="0" err="1">
                <a:solidFill>
                  <a:srgbClr val="EF2B6D"/>
                </a:solidFill>
              </a:rPr>
              <a:t>Alican</a:t>
            </a:r>
            <a:r>
              <a:rPr lang="en-US" sz="1800" b="1" dirty="0">
                <a:solidFill>
                  <a:srgbClr val="EF2B6D"/>
                </a:solidFill>
              </a:rPr>
              <a:t> Noyan </a:t>
            </a:r>
          </a:p>
          <a:p>
            <a:pPr algn="ctr"/>
            <a:endParaRPr lang="en-US" sz="1800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7BF96B3-5C22-DD40-A25F-E1C8F4F103A1}"/>
              </a:ext>
            </a:extLst>
          </p:cNvPr>
          <p:cNvSpPr/>
          <p:nvPr/>
        </p:nvSpPr>
        <p:spPr>
          <a:xfrm>
            <a:off x="7852822" y="4297410"/>
            <a:ext cx="42997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3200" b="1" i="0" dirty="0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Epoch 5: Random Forest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B62B888-1746-FE4E-8E4A-B481CA82C054}"/>
              </a:ext>
            </a:extLst>
          </p:cNvPr>
          <p:cNvSpPr/>
          <p:nvPr/>
        </p:nvSpPr>
        <p:spPr>
          <a:xfrm>
            <a:off x="8639154" y="3594047"/>
            <a:ext cx="27270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i="0" dirty="0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https://</a:t>
            </a:r>
            <a:r>
              <a:rPr lang="en-US" b="1" i="0" dirty="0" err="1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fruitpunch.ai</a:t>
            </a:r>
            <a:r>
              <a:rPr lang="en-US" b="1" i="0" dirty="0">
                <a:solidFill>
                  <a:srgbClr val="EF2B6D"/>
                </a:solidFill>
                <a:effectLst/>
                <a:cs typeface="Blackadder ITC" panose="020F0502020204030204" pitchFamily="34" charset="0"/>
              </a:rPr>
              <a:t>/code</a:t>
            </a:r>
          </a:p>
        </p:txBody>
      </p:sp>
    </p:spTree>
    <p:extLst>
      <p:ext uri="{BB962C8B-B14F-4D97-AF65-F5344CB8AC3E}">
        <p14:creationId xmlns:p14="http://schemas.microsoft.com/office/powerpoint/2010/main" val="157177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B186823-F694-1D46-B754-69AB72D8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16" y="1619997"/>
            <a:ext cx="3708400" cy="34925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F1BB01D-56F9-3F4E-9780-28F3D63E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531" y="387858"/>
            <a:ext cx="6319912" cy="6082283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EFD512FA-36A6-2D49-B20F-F510D63B672B}"/>
              </a:ext>
            </a:extLst>
          </p:cNvPr>
          <p:cNvCxnSpPr>
            <a:cxnSpLocks/>
          </p:cNvCxnSpPr>
          <p:nvPr/>
        </p:nvCxnSpPr>
        <p:spPr>
          <a:xfrm>
            <a:off x="844751" y="2680446"/>
            <a:ext cx="3066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7787AE61-A32D-AB4C-BC67-D9136C1C20E7}"/>
              </a:ext>
            </a:extLst>
          </p:cNvPr>
          <p:cNvCxnSpPr>
            <a:cxnSpLocks/>
          </p:cNvCxnSpPr>
          <p:nvPr/>
        </p:nvCxnSpPr>
        <p:spPr>
          <a:xfrm>
            <a:off x="844751" y="3508096"/>
            <a:ext cx="3066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37496058-3114-9041-A173-977355B186FD}"/>
              </a:ext>
            </a:extLst>
          </p:cNvPr>
          <p:cNvCxnSpPr>
            <a:cxnSpLocks/>
          </p:cNvCxnSpPr>
          <p:nvPr/>
        </p:nvCxnSpPr>
        <p:spPr>
          <a:xfrm>
            <a:off x="2181182" y="2680446"/>
            <a:ext cx="0" cy="203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4863C52-F938-FE45-B5F4-134931D5C00B}"/>
              </a:ext>
            </a:extLst>
          </p:cNvPr>
          <p:cNvSpPr txBox="1"/>
          <p:nvPr/>
        </p:nvSpPr>
        <p:spPr>
          <a:xfrm>
            <a:off x="0" y="14628"/>
            <a:ext cx="1741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When to stop?</a:t>
            </a:r>
          </a:p>
        </p:txBody>
      </p:sp>
      <p:sp>
        <p:nvSpPr>
          <p:cNvPr id="4" name="Aşağı Ok 3">
            <a:extLst>
              <a:ext uri="{FF2B5EF4-FFF2-40B4-BE49-F238E27FC236}">
                <a16:creationId xmlns:a16="http://schemas.microsoft.com/office/drawing/2014/main" id="{7CA0678F-4C28-2846-97C6-CED8A101FCDE}"/>
              </a:ext>
            </a:extLst>
          </p:cNvPr>
          <p:cNvSpPr/>
          <p:nvPr/>
        </p:nvSpPr>
        <p:spPr>
          <a:xfrm>
            <a:off x="4764467" y="1201271"/>
            <a:ext cx="483472" cy="48857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8812666-41AF-DD41-806D-161F0A26C320}"/>
              </a:ext>
            </a:extLst>
          </p:cNvPr>
          <p:cNvSpPr txBox="1"/>
          <p:nvPr/>
        </p:nvSpPr>
        <p:spPr>
          <a:xfrm>
            <a:off x="10130118" y="3184930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Gini = 0</a:t>
            </a:r>
          </a:p>
          <a:p>
            <a:r>
              <a:rPr lang="en-US" dirty="0"/>
              <a:t>When samples = 1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E9F01D40-57E9-1D4D-AAAE-DE34CF2A71CD}"/>
              </a:ext>
            </a:extLst>
          </p:cNvPr>
          <p:cNvSpPr/>
          <p:nvPr/>
        </p:nvSpPr>
        <p:spPr>
          <a:xfrm>
            <a:off x="2681457" y="6596390"/>
            <a:ext cx="8568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>
                <a:hlinkClick r:id="rId4"/>
              </a:rPr>
              <a:t>https://towardsdatascience.com/an-implementation-and-explanation-of-the-random-forest-in-python-77bf308a9b76</a:t>
            </a:r>
            <a:endParaRPr lang="en-US" sz="110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B4CA58C9-565A-2540-AB55-F298B9CE493D}"/>
              </a:ext>
            </a:extLst>
          </p:cNvPr>
          <p:cNvSpPr txBox="1"/>
          <p:nvPr/>
        </p:nvSpPr>
        <p:spPr>
          <a:xfrm>
            <a:off x="1675444" y="658100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Will </a:t>
            </a:r>
            <a:r>
              <a:rPr lang="en-US" sz="1200" dirty="0" err="1"/>
              <a:t>Koehresen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570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AF92663-F6E7-D748-9CEB-6E577D4032C9}"/>
              </a:ext>
            </a:extLst>
          </p:cNvPr>
          <p:cNvSpPr txBox="1"/>
          <p:nvPr/>
        </p:nvSpPr>
        <p:spPr>
          <a:xfrm>
            <a:off x="1996928" y="2936377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 descr="Köknar">
            <a:extLst>
              <a:ext uri="{FF2B5EF4-FFF2-40B4-BE49-F238E27FC236}">
                <a16:creationId xmlns:a16="http://schemas.microsoft.com/office/drawing/2014/main" id="{17C1A8C8-839F-F847-98AA-87EAB66E7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9835" y="1342860"/>
            <a:ext cx="466164" cy="466164"/>
          </a:xfrm>
          <a:prstGeom prst="rect">
            <a:avLst/>
          </a:prstGeom>
        </p:spPr>
      </p:pic>
      <p:pic>
        <p:nvPicPr>
          <p:cNvPr id="10" name="Grafik 9" descr="Köknar">
            <a:extLst>
              <a:ext uri="{FF2B5EF4-FFF2-40B4-BE49-F238E27FC236}">
                <a16:creationId xmlns:a16="http://schemas.microsoft.com/office/drawing/2014/main" id="{31EC2576-7443-214B-A69C-0417B808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036" y="1979682"/>
            <a:ext cx="983927" cy="983927"/>
          </a:xfrm>
          <a:prstGeom prst="rect">
            <a:avLst/>
          </a:prstGeom>
        </p:spPr>
      </p:pic>
      <p:pic>
        <p:nvPicPr>
          <p:cNvPr id="11" name="Grafik 10" descr="Köknar">
            <a:extLst>
              <a:ext uri="{FF2B5EF4-FFF2-40B4-BE49-F238E27FC236}">
                <a16:creationId xmlns:a16="http://schemas.microsoft.com/office/drawing/2014/main" id="{CFA1AEBE-0B0C-1042-B1D0-B4D67E711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463" y="1004611"/>
            <a:ext cx="327760" cy="327760"/>
          </a:xfrm>
          <a:prstGeom prst="rect">
            <a:avLst/>
          </a:prstGeom>
        </p:spPr>
      </p:pic>
      <p:pic>
        <p:nvPicPr>
          <p:cNvPr id="15" name="Grafik 14" descr="Köknar">
            <a:extLst>
              <a:ext uri="{FF2B5EF4-FFF2-40B4-BE49-F238E27FC236}">
                <a16:creationId xmlns:a16="http://schemas.microsoft.com/office/drawing/2014/main" id="{91DCE4E2-6C98-5B49-86BA-6898E45B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0666" y="1597594"/>
            <a:ext cx="764176" cy="764176"/>
          </a:xfrm>
          <a:prstGeom prst="rect">
            <a:avLst/>
          </a:prstGeom>
        </p:spPr>
      </p:pic>
      <p:pic>
        <p:nvPicPr>
          <p:cNvPr id="16" name="Grafik 15" descr="Köknar">
            <a:extLst>
              <a:ext uri="{FF2B5EF4-FFF2-40B4-BE49-F238E27FC236}">
                <a16:creationId xmlns:a16="http://schemas.microsoft.com/office/drawing/2014/main" id="{17C4F975-89DE-B143-9F84-A3191AC13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955" y="1044331"/>
            <a:ext cx="327760" cy="327760"/>
          </a:xfrm>
          <a:prstGeom prst="rect">
            <a:avLst/>
          </a:prstGeom>
        </p:spPr>
      </p:pic>
      <p:pic>
        <p:nvPicPr>
          <p:cNvPr id="17" name="Grafik 16" descr="Köknar">
            <a:extLst>
              <a:ext uri="{FF2B5EF4-FFF2-40B4-BE49-F238E27FC236}">
                <a16:creationId xmlns:a16="http://schemas.microsoft.com/office/drawing/2014/main" id="{2E00BBEA-EF13-3647-AED8-F26A8583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6703" y="909681"/>
            <a:ext cx="327760" cy="327760"/>
          </a:xfrm>
          <a:prstGeom prst="rect">
            <a:avLst/>
          </a:prstGeom>
        </p:spPr>
      </p:pic>
      <p:pic>
        <p:nvPicPr>
          <p:cNvPr id="18" name="Grafik 17" descr="Köknar">
            <a:extLst>
              <a:ext uri="{FF2B5EF4-FFF2-40B4-BE49-F238E27FC236}">
                <a16:creationId xmlns:a16="http://schemas.microsoft.com/office/drawing/2014/main" id="{10550EB9-26D3-764C-B3AD-340B4BE0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190" y="1710383"/>
            <a:ext cx="699249" cy="699249"/>
          </a:xfrm>
          <a:prstGeom prst="rect">
            <a:avLst/>
          </a:prstGeom>
        </p:spPr>
      </p:pic>
      <p:pic>
        <p:nvPicPr>
          <p:cNvPr id="19" name="Grafik 18" descr="Köknar">
            <a:extLst>
              <a:ext uri="{FF2B5EF4-FFF2-40B4-BE49-F238E27FC236}">
                <a16:creationId xmlns:a16="http://schemas.microsoft.com/office/drawing/2014/main" id="{2BB41BCC-C810-864E-9632-DF1388A7A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6246" y="1288063"/>
            <a:ext cx="493988" cy="493988"/>
          </a:xfrm>
          <a:prstGeom prst="rect">
            <a:avLst/>
          </a:prstGeom>
        </p:spPr>
      </p:pic>
      <p:pic>
        <p:nvPicPr>
          <p:cNvPr id="20" name="Grafik 19" descr="Köknar">
            <a:extLst>
              <a:ext uri="{FF2B5EF4-FFF2-40B4-BE49-F238E27FC236}">
                <a16:creationId xmlns:a16="http://schemas.microsoft.com/office/drawing/2014/main" id="{A082E7F3-69EE-E74E-8AC7-B99E7A64C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1359" y="5222288"/>
            <a:ext cx="999503" cy="999503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09B879A-DB6C-624F-A553-EF43A2D3D1D3}"/>
              </a:ext>
            </a:extLst>
          </p:cNvPr>
          <p:cNvSpPr txBox="1"/>
          <p:nvPr/>
        </p:nvSpPr>
        <p:spPr>
          <a:xfrm>
            <a:off x="4262607" y="5492101"/>
            <a:ext cx="332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Randomly sample from data</a:t>
            </a:r>
          </a:p>
          <a:p>
            <a:r>
              <a:rPr lang="en-US" b="1" dirty="0">
                <a:solidFill>
                  <a:schemeClr val="bg1"/>
                </a:solidFill>
              </a:rPr>
              <a:t>Randomly sample from features</a:t>
            </a:r>
          </a:p>
        </p:txBody>
      </p:sp>
      <p:pic>
        <p:nvPicPr>
          <p:cNvPr id="21" name="Grafik 20" descr="Köknar">
            <a:extLst>
              <a:ext uri="{FF2B5EF4-FFF2-40B4-BE49-F238E27FC236}">
                <a16:creationId xmlns:a16="http://schemas.microsoft.com/office/drawing/2014/main" id="{46281B89-48B5-CB4B-B482-2780997F9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9816" y="665732"/>
            <a:ext cx="947797" cy="947797"/>
          </a:xfrm>
          <a:prstGeom prst="rect">
            <a:avLst/>
          </a:prstGeom>
        </p:spPr>
      </p:pic>
      <p:sp>
        <p:nvSpPr>
          <p:cNvPr id="22" name="Metin kutusu 21">
            <a:extLst>
              <a:ext uri="{FF2B5EF4-FFF2-40B4-BE49-F238E27FC236}">
                <a16:creationId xmlns:a16="http://schemas.microsoft.com/office/drawing/2014/main" id="{ECAC9361-8335-7D4D-99F4-9E5514A443C5}"/>
              </a:ext>
            </a:extLst>
          </p:cNvPr>
          <p:cNvSpPr txBox="1"/>
          <p:nvPr/>
        </p:nvSpPr>
        <p:spPr>
          <a:xfrm>
            <a:off x="8756377" y="568722"/>
            <a:ext cx="31719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Calculate Gini</a:t>
            </a:r>
          </a:p>
          <a:p>
            <a:r>
              <a:rPr lang="en-US" b="1" dirty="0">
                <a:solidFill>
                  <a:schemeClr val="bg1"/>
                </a:solidFill>
              </a:rPr>
              <a:t>Calculate Gini of a split</a:t>
            </a:r>
          </a:p>
          <a:p>
            <a:r>
              <a:rPr lang="en-US" b="1" dirty="0">
                <a:solidFill>
                  <a:schemeClr val="bg1"/>
                </a:solidFill>
              </a:rPr>
              <a:t>Find the best split</a:t>
            </a:r>
          </a:p>
          <a:p>
            <a:r>
              <a:rPr lang="en-US" b="1" dirty="0">
                <a:solidFill>
                  <a:schemeClr val="bg1"/>
                </a:solidFill>
              </a:rPr>
              <a:t>Implement a node</a:t>
            </a:r>
          </a:p>
          <a:p>
            <a:r>
              <a:rPr lang="en-US" b="1" dirty="0">
                <a:solidFill>
                  <a:schemeClr val="bg1"/>
                </a:solidFill>
              </a:rPr>
              <a:t>Repeat nodes to build the tree</a:t>
            </a:r>
          </a:p>
        </p:txBody>
      </p:sp>
      <p:pic>
        <p:nvPicPr>
          <p:cNvPr id="23" name="Grafik 22" descr="Köknar">
            <a:extLst>
              <a:ext uri="{FF2B5EF4-FFF2-40B4-BE49-F238E27FC236}">
                <a16:creationId xmlns:a16="http://schemas.microsoft.com/office/drawing/2014/main" id="{3D96F507-3C6F-2F43-9C38-1E0619678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581837" y="649574"/>
            <a:ext cx="220244" cy="220244"/>
          </a:xfrm>
          <a:prstGeom prst="rect">
            <a:avLst/>
          </a:prstGeom>
        </p:spPr>
      </p:pic>
      <p:pic>
        <p:nvPicPr>
          <p:cNvPr id="24" name="Grafik 23" descr="Köknar">
            <a:extLst>
              <a:ext uri="{FF2B5EF4-FFF2-40B4-BE49-F238E27FC236}">
                <a16:creationId xmlns:a16="http://schemas.microsoft.com/office/drawing/2014/main" id="{9FA8B5C5-4D45-A940-AACF-68B22F4DD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588722" y="919387"/>
            <a:ext cx="220244" cy="220244"/>
          </a:xfrm>
          <a:prstGeom prst="rect">
            <a:avLst/>
          </a:prstGeom>
        </p:spPr>
      </p:pic>
      <p:pic>
        <p:nvPicPr>
          <p:cNvPr id="25" name="Grafik 24" descr="Köknar">
            <a:extLst>
              <a:ext uri="{FF2B5EF4-FFF2-40B4-BE49-F238E27FC236}">
                <a16:creationId xmlns:a16="http://schemas.microsoft.com/office/drawing/2014/main" id="{5E497C52-401B-5E48-87FF-8340936B2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602695" y="1189200"/>
            <a:ext cx="220244" cy="220244"/>
          </a:xfrm>
          <a:prstGeom prst="rect">
            <a:avLst/>
          </a:prstGeom>
        </p:spPr>
      </p:pic>
      <p:pic>
        <p:nvPicPr>
          <p:cNvPr id="26" name="Grafik 25" descr="Köknar">
            <a:extLst>
              <a:ext uri="{FF2B5EF4-FFF2-40B4-BE49-F238E27FC236}">
                <a16:creationId xmlns:a16="http://schemas.microsoft.com/office/drawing/2014/main" id="{D451BB13-4982-5943-9DB4-5E302D9D4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616668" y="1459013"/>
            <a:ext cx="220244" cy="220244"/>
          </a:xfrm>
          <a:prstGeom prst="rect">
            <a:avLst/>
          </a:prstGeom>
        </p:spPr>
      </p:pic>
      <p:pic>
        <p:nvPicPr>
          <p:cNvPr id="27" name="Grafik 26" descr="Köknar">
            <a:extLst>
              <a:ext uri="{FF2B5EF4-FFF2-40B4-BE49-F238E27FC236}">
                <a16:creationId xmlns:a16="http://schemas.microsoft.com/office/drawing/2014/main" id="{554D5D07-B1B4-9E4A-8E89-7BFB1E7F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616668" y="1759621"/>
            <a:ext cx="220244" cy="220244"/>
          </a:xfrm>
          <a:prstGeom prst="rect">
            <a:avLst/>
          </a:prstGeom>
        </p:spPr>
      </p:pic>
      <p:pic>
        <p:nvPicPr>
          <p:cNvPr id="28" name="Grafik 27" descr="Köknar">
            <a:extLst>
              <a:ext uri="{FF2B5EF4-FFF2-40B4-BE49-F238E27FC236}">
                <a16:creationId xmlns:a16="http://schemas.microsoft.com/office/drawing/2014/main" id="{A0E3C6A6-4CB1-ED4F-8AE1-49F4F3658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083455" y="5581878"/>
            <a:ext cx="220244" cy="220244"/>
          </a:xfrm>
          <a:prstGeom prst="rect">
            <a:avLst/>
          </a:prstGeom>
        </p:spPr>
      </p:pic>
      <p:pic>
        <p:nvPicPr>
          <p:cNvPr id="29" name="Grafik 28" descr="Köknar">
            <a:extLst>
              <a:ext uri="{FF2B5EF4-FFF2-40B4-BE49-F238E27FC236}">
                <a16:creationId xmlns:a16="http://schemas.microsoft.com/office/drawing/2014/main" id="{D5E837F9-08F7-D545-AFFB-2DD430583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083455" y="5847892"/>
            <a:ext cx="220244" cy="2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F4A5834-03C5-6147-8593-759E3E1D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851150"/>
            <a:ext cx="5829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67EB84F-0010-DE4D-9C17-6955BA768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"/>
          <a:stretch/>
        </p:blipFill>
        <p:spPr>
          <a:xfrm>
            <a:off x="98323" y="161183"/>
            <a:ext cx="12192000" cy="65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B186823-F694-1D46-B754-69AB72D8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57" y="1682750"/>
            <a:ext cx="3708400" cy="34925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F1BB01D-56F9-3F4E-9780-28F3D63E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531" y="387858"/>
            <a:ext cx="6319912" cy="6082283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EFD512FA-36A6-2D49-B20F-F510D63B672B}"/>
              </a:ext>
            </a:extLst>
          </p:cNvPr>
          <p:cNvCxnSpPr>
            <a:cxnSpLocks/>
          </p:cNvCxnSpPr>
          <p:nvPr/>
        </p:nvCxnSpPr>
        <p:spPr>
          <a:xfrm>
            <a:off x="1266092" y="2743199"/>
            <a:ext cx="3066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7787AE61-A32D-AB4C-BC67-D9136C1C20E7}"/>
              </a:ext>
            </a:extLst>
          </p:cNvPr>
          <p:cNvCxnSpPr>
            <a:cxnSpLocks/>
          </p:cNvCxnSpPr>
          <p:nvPr/>
        </p:nvCxnSpPr>
        <p:spPr>
          <a:xfrm>
            <a:off x="1266092" y="3570849"/>
            <a:ext cx="3066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37496058-3114-9041-A173-977355B186FD}"/>
              </a:ext>
            </a:extLst>
          </p:cNvPr>
          <p:cNvCxnSpPr>
            <a:cxnSpLocks/>
          </p:cNvCxnSpPr>
          <p:nvPr/>
        </p:nvCxnSpPr>
        <p:spPr>
          <a:xfrm>
            <a:off x="2602523" y="2743199"/>
            <a:ext cx="0" cy="203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603106F-F6A9-564D-8545-EF03153364C1}"/>
              </a:ext>
            </a:extLst>
          </p:cNvPr>
          <p:cNvSpPr txBox="1"/>
          <p:nvPr/>
        </p:nvSpPr>
        <p:spPr>
          <a:xfrm>
            <a:off x="3796929" y="29178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CE757C53-EFF4-E04B-9D33-80870CC17ED8}"/>
              </a:ext>
            </a:extLst>
          </p:cNvPr>
          <p:cNvCxnSpPr/>
          <p:nvPr/>
        </p:nvCxnSpPr>
        <p:spPr>
          <a:xfrm flipH="1">
            <a:off x="8708487" y="1083733"/>
            <a:ext cx="892713" cy="183408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94071A69-030E-664B-B387-F53FEBFD8359}"/>
              </a:ext>
            </a:extLst>
          </p:cNvPr>
          <p:cNvCxnSpPr>
            <a:cxnSpLocks/>
          </p:cNvCxnSpPr>
          <p:nvPr/>
        </p:nvCxnSpPr>
        <p:spPr>
          <a:xfrm>
            <a:off x="8708488" y="2948929"/>
            <a:ext cx="2217420" cy="296080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34FFDA34-8F0B-5747-B808-1709E670686F}"/>
              </a:ext>
            </a:extLst>
          </p:cNvPr>
          <p:cNvSpPr txBox="1"/>
          <p:nvPr/>
        </p:nvSpPr>
        <p:spPr>
          <a:xfrm>
            <a:off x="0" y="14628"/>
            <a:ext cx="158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Decision tree</a:t>
            </a:r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FEC2323F-FE78-744C-9228-8FC1A71E5A0F}"/>
              </a:ext>
            </a:extLst>
          </p:cNvPr>
          <p:cNvSpPr/>
          <p:nvPr/>
        </p:nvSpPr>
        <p:spPr>
          <a:xfrm>
            <a:off x="2681457" y="6596390"/>
            <a:ext cx="8568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>
                <a:hlinkClick r:id="rId4"/>
              </a:rPr>
              <a:t>https://towardsdatascience.com/an-implementation-and-explanation-of-the-random-forest-in-python-77bf308a9b76</a:t>
            </a:r>
            <a:endParaRPr lang="en-US" sz="1100" dirty="0"/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25968AD6-C1CB-E747-A719-FE2C6D11B3E2}"/>
              </a:ext>
            </a:extLst>
          </p:cNvPr>
          <p:cNvSpPr txBox="1"/>
          <p:nvPr/>
        </p:nvSpPr>
        <p:spPr>
          <a:xfrm>
            <a:off x="1675444" y="658100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Will </a:t>
            </a:r>
            <a:r>
              <a:rPr lang="en-US" sz="1200" dirty="0" err="1"/>
              <a:t>Koehresen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651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A67A742B-1B6C-AC40-A92F-A0C1211F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4"/>
            <a:ext cx="12192000" cy="315112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020FEF5-BA1E-0641-8A49-7105D84A0483}"/>
              </a:ext>
            </a:extLst>
          </p:cNvPr>
          <p:cNvSpPr txBox="1"/>
          <p:nvPr/>
        </p:nvSpPr>
        <p:spPr>
          <a:xfrm>
            <a:off x="5319079" y="3254644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[1, 1, 1, 1, 0, 0]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95C125E-98AC-3F42-AD25-88DEE21A1BD2}"/>
              </a:ext>
            </a:extLst>
          </p:cNvPr>
          <p:cNvSpPr txBox="1"/>
          <p:nvPr/>
        </p:nvSpPr>
        <p:spPr>
          <a:xfrm>
            <a:off x="908172" y="3208482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1  </a:t>
            </a:r>
            <a:r>
              <a:rPr lang="en-US" sz="3200" dirty="0"/>
              <a:t>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985450E-F7B2-B247-97E0-1B7BDF0163DB}"/>
              </a:ext>
            </a:extLst>
          </p:cNvPr>
          <p:cNvSpPr txBox="1"/>
          <p:nvPr/>
        </p:nvSpPr>
        <p:spPr>
          <a:xfrm>
            <a:off x="1499621" y="3208481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0  </a:t>
            </a:r>
            <a:r>
              <a:rPr lang="en-US" sz="3200" dirty="0"/>
              <a:t> 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85DF5D8-6AE0-7D43-AA52-B4DC1EB9654F}"/>
              </a:ext>
            </a:extLst>
          </p:cNvPr>
          <p:cNvSpPr txBox="1"/>
          <p:nvPr/>
        </p:nvSpPr>
        <p:spPr>
          <a:xfrm>
            <a:off x="3608152" y="3208479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1  </a:t>
            </a:r>
            <a:r>
              <a:rPr lang="en-US" sz="3200" dirty="0"/>
              <a:t> 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7F74963-A55B-A548-82B4-6F069A560C29}"/>
              </a:ext>
            </a:extLst>
          </p:cNvPr>
          <p:cNvSpPr txBox="1"/>
          <p:nvPr/>
        </p:nvSpPr>
        <p:spPr>
          <a:xfrm>
            <a:off x="2849611" y="3208480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baseline="-25000" dirty="0"/>
              <a:t>0  </a:t>
            </a:r>
            <a:r>
              <a:rPr lang="en-US" sz="3200" dirty="0"/>
              <a:t> 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3235EBB-A475-DE44-9B72-25E7A37769A1}"/>
              </a:ext>
            </a:extLst>
          </p:cNvPr>
          <p:cNvSpPr txBox="1"/>
          <p:nvPr/>
        </p:nvSpPr>
        <p:spPr>
          <a:xfrm>
            <a:off x="1332647" y="34239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612DCAF3-F19C-BA43-B86B-4BE7D091F5FA}"/>
              </a:ext>
            </a:extLst>
          </p:cNvPr>
          <p:cNvSpPr txBox="1"/>
          <p:nvPr/>
        </p:nvSpPr>
        <p:spPr>
          <a:xfrm>
            <a:off x="3321543" y="34239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F29793BB-EFB9-CC41-9F7C-213B571678D0}"/>
              </a:ext>
            </a:extLst>
          </p:cNvPr>
          <p:cNvSpPr txBox="1"/>
          <p:nvPr/>
        </p:nvSpPr>
        <p:spPr>
          <a:xfrm>
            <a:off x="2303366" y="3316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411CECC-C894-A44E-82BA-2E4246F5A038}"/>
              </a:ext>
            </a:extLst>
          </p:cNvPr>
          <p:cNvSpPr txBox="1"/>
          <p:nvPr/>
        </p:nvSpPr>
        <p:spPr>
          <a:xfrm>
            <a:off x="1193451" y="4004547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(1 - p</a:t>
            </a:r>
            <a:r>
              <a:rPr lang="en-US" sz="3200" baseline="-25000" dirty="0"/>
              <a:t>1</a:t>
            </a:r>
            <a:r>
              <a:rPr lang="en-US" sz="3200" dirty="0"/>
              <a:t>) 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4CE3ECB3-CCB2-524E-929D-E79966B6D4D3}"/>
              </a:ext>
            </a:extLst>
          </p:cNvPr>
          <p:cNvSpPr txBox="1"/>
          <p:nvPr/>
        </p:nvSpPr>
        <p:spPr>
          <a:xfrm>
            <a:off x="3190940" y="4026848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(1 – p</a:t>
            </a:r>
            <a:r>
              <a:rPr lang="en-US" sz="3200" baseline="-25000" dirty="0"/>
              <a:t>0</a:t>
            </a:r>
            <a:r>
              <a:rPr lang="en-US" sz="3200" dirty="0"/>
              <a:t>) 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C392A4B-F3DF-3342-B0AA-6565D7320BAE}"/>
              </a:ext>
            </a:extLst>
          </p:cNvPr>
          <p:cNvSpPr txBox="1"/>
          <p:nvPr/>
        </p:nvSpPr>
        <p:spPr>
          <a:xfrm>
            <a:off x="505598" y="4839678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(p</a:t>
            </a:r>
            <a:r>
              <a:rPr lang="en-US" sz="3200" baseline="-25000" dirty="0"/>
              <a:t>1</a:t>
            </a:r>
            <a:r>
              <a:rPr lang="en-US" sz="3200" dirty="0"/>
              <a:t> - p</a:t>
            </a:r>
            <a:r>
              <a:rPr lang="en-US" sz="3200" baseline="-25000" dirty="0"/>
              <a:t>1</a:t>
            </a:r>
            <a:r>
              <a:rPr lang="en-US" sz="3200" baseline="30000" dirty="0"/>
              <a:t>2</a:t>
            </a:r>
            <a:r>
              <a:rPr lang="en-US" sz="3200" dirty="0"/>
              <a:t>) 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83713CB-5E32-7E49-A16E-35C6CA084C54}"/>
              </a:ext>
            </a:extLst>
          </p:cNvPr>
          <p:cNvSpPr txBox="1"/>
          <p:nvPr/>
        </p:nvSpPr>
        <p:spPr>
          <a:xfrm>
            <a:off x="2569987" y="4847283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(p</a:t>
            </a:r>
            <a:r>
              <a:rPr lang="en-US" sz="3200" baseline="-25000" dirty="0"/>
              <a:t>0</a:t>
            </a:r>
            <a:r>
              <a:rPr lang="en-US" sz="3200" dirty="0"/>
              <a:t> – p</a:t>
            </a:r>
            <a:r>
              <a:rPr lang="en-US" sz="3200" baseline="-25000" dirty="0"/>
              <a:t>0</a:t>
            </a:r>
            <a:r>
              <a:rPr lang="en-US" sz="3200" baseline="30000" dirty="0"/>
              <a:t>2</a:t>
            </a:r>
            <a:r>
              <a:rPr lang="en-US" sz="3200" dirty="0"/>
              <a:t>) 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A876930D-4178-7B42-A7FC-2962EE4EAB15}"/>
              </a:ext>
            </a:extLst>
          </p:cNvPr>
          <p:cNvSpPr txBox="1"/>
          <p:nvPr/>
        </p:nvSpPr>
        <p:spPr>
          <a:xfrm>
            <a:off x="428528" y="5517745"/>
            <a:ext cx="3260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= p</a:t>
            </a:r>
            <a:r>
              <a:rPr lang="en-US" sz="3200" baseline="-25000" dirty="0"/>
              <a:t>1</a:t>
            </a:r>
            <a:r>
              <a:rPr lang="en-US" sz="3200" dirty="0"/>
              <a:t> + p</a:t>
            </a:r>
            <a:r>
              <a:rPr lang="en-US" sz="3200" baseline="-25000" dirty="0"/>
              <a:t>0 </a:t>
            </a:r>
            <a:r>
              <a:rPr lang="en-US" sz="3200" dirty="0"/>
              <a:t>- p</a:t>
            </a:r>
            <a:r>
              <a:rPr lang="en-US" sz="3200" baseline="-25000" dirty="0"/>
              <a:t>1</a:t>
            </a:r>
            <a:r>
              <a:rPr lang="en-US" sz="3200" baseline="30000" dirty="0"/>
              <a:t>2</a:t>
            </a:r>
            <a:r>
              <a:rPr lang="en-US" sz="3200" dirty="0"/>
              <a:t>- p</a:t>
            </a:r>
            <a:r>
              <a:rPr lang="en-US" sz="3200" baseline="-25000" dirty="0"/>
              <a:t>0</a:t>
            </a:r>
            <a:r>
              <a:rPr lang="en-US" sz="3200" baseline="30000" dirty="0"/>
              <a:t>2</a:t>
            </a:r>
            <a:r>
              <a:rPr lang="en-US" sz="3200" dirty="0"/>
              <a:t> 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318C5C47-77B0-4341-8A69-090348060D93}"/>
              </a:ext>
            </a:extLst>
          </p:cNvPr>
          <p:cNvSpPr txBox="1"/>
          <p:nvPr/>
        </p:nvSpPr>
        <p:spPr>
          <a:xfrm>
            <a:off x="58190" y="6145399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    = 1- p</a:t>
            </a:r>
            <a:r>
              <a:rPr lang="en-US" sz="3200" baseline="-25000" dirty="0"/>
              <a:t>1</a:t>
            </a:r>
            <a:r>
              <a:rPr lang="en-US" sz="3200" baseline="30000" dirty="0"/>
              <a:t>2</a:t>
            </a:r>
            <a:r>
              <a:rPr lang="en-US" sz="3200" dirty="0"/>
              <a:t>- p</a:t>
            </a:r>
            <a:r>
              <a:rPr lang="en-US" sz="3200" baseline="-25000" dirty="0"/>
              <a:t>0</a:t>
            </a:r>
            <a:r>
              <a:rPr lang="en-US" sz="3200" baseline="30000" dirty="0"/>
              <a:t>2</a:t>
            </a:r>
            <a:r>
              <a:rPr lang="en-US" sz="3200" dirty="0"/>
              <a:t> 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6F0DC03B-4309-1244-9D76-9D8EF4EB6F66}"/>
              </a:ext>
            </a:extLst>
          </p:cNvPr>
          <p:cNvSpPr txBox="1"/>
          <p:nvPr/>
        </p:nvSpPr>
        <p:spPr>
          <a:xfrm>
            <a:off x="2303366" y="490252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F5C7B92C-B15C-D742-8A95-B7107F2A8596}"/>
              </a:ext>
            </a:extLst>
          </p:cNvPr>
          <p:cNvCxnSpPr/>
          <p:nvPr/>
        </p:nvCxnSpPr>
        <p:spPr>
          <a:xfrm>
            <a:off x="1773590" y="3793254"/>
            <a:ext cx="0" cy="36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D43F7253-1BE9-3342-AB54-1031EE9C8689}"/>
              </a:ext>
            </a:extLst>
          </p:cNvPr>
          <p:cNvCxnSpPr/>
          <p:nvPr/>
        </p:nvCxnSpPr>
        <p:spPr>
          <a:xfrm>
            <a:off x="3853289" y="3759388"/>
            <a:ext cx="0" cy="36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8B3F865B-EFF0-BF45-8B99-774039E2B749}"/>
              </a:ext>
            </a:extLst>
          </p:cNvPr>
          <p:cNvSpPr txBox="1"/>
          <p:nvPr/>
        </p:nvSpPr>
        <p:spPr>
          <a:xfrm>
            <a:off x="5673660" y="4319235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1 – (4/6)</a:t>
            </a:r>
            <a:r>
              <a:rPr lang="en-US" baseline="30000" dirty="0"/>
              <a:t>2 </a:t>
            </a:r>
            <a:r>
              <a:rPr lang="en-US" dirty="0"/>
              <a:t>– (2/6)</a:t>
            </a:r>
            <a:r>
              <a:rPr lang="en-US" baseline="30000" dirty="0"/>
              <a:t>2 </a:t>
            </a:r>
            <a:endParaRPr lang="en-US" dirty="0"/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9A796B71-470D-9546-BFBF-4F378509AA0F}"/>
              </a:ext>
            </a:extLst>
          </p:cNvPr>
          <p:cNvSpPr txBox="1"/>
          <p:nvPr/>
        </p:nvSpPr>
        <p:spPr>
          <a:xfrm>
            <a:off x="5673660" y="47289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0.44</a:t>
            </a:r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FEA45F7F-BBAA-6C4E-BA9C-425CC304F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58" b="79929"/>
          <a:stretch/>
        </p:blipFill>
        <p:spPr>
          <a:xfrm>
            <a:off x="5114860" y="5364185"/>
            <a:ext cx="3604976" cy="1220809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8CC7E8D0-5EEE-CB4A-8BBB-C857FA16A89D}"/>
              </a:ext>
            </a:extLst>
          </p:cNvPr>
          <p:cNvSpPr txBox="1"/>
          <p:nvPr/>
        </p:nvSpPr>
        <p:spPr>
          <a:xfrm>
            <a:off x="9085353" y="3269897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[1, 1, 1, 1, 1, 1]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D89F54B3-DE8F-324B-8F4D-C12C651B6A1F}"/>
              </a:ext>
            </a:extLst>
          </p:cNvPr>
          <p:cNvSpPr txBox="1"/>
          <p:nvPr/>
        </p:nvSpPr>
        <p:spPr>
          <a:xfrm>
            <a:off x="9097358" y="5188588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[0, 0, 0, 0, 0, 0]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BB23CAE7-B4BB-BC41-A602-BB5E5703EF7E}"/>
              </a:ext>
            </a:extLst>
          </p:cNvPr>
          <p:cNvSpPr txBox="1"/>
          <p:nvPr/>
        </p:nvSpPr>
        <p:spPr>
          <a:xfrm>
            <a:off x="9085353" y="4296934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[0, 0, 0, 1, 1, 1]</a:t>
            </a:r>
          </a:p>
        </p:txBody>
      </p:sp>
    </p:spTree>
    <p:extLst>
      <p:ext uri="{BB962C8B-B14F-4D97-AF65-F5344CB8AC3E}">
        <p14:creationId xmlns:p14="http://schemas.microsoft.com/office/powerpoint/2010/main" val="34249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B186823-F694-1D46-B754-69AB72D8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57" y="1682750"/>
            <a:ext cx="3708400" cy="34925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F1BB01D-56F9-3F4E-9780-28F3D63E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531" y="387858"/>
            <a:ext cx="6319912" cy="6082283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EFD512FA-36A6-2D49-B20F-F510D63B672B}"/>
              </a:ext>
            </a:extLst>
          </p:cNvPr>
          <p:cNvCxnSpPr>
            <a:cxnSpLocks/>
          </p:cNvCxnSpPr>
          <p:nvPr/>
        </p:nvCxnSpPr>
        <p:spPr>
          <a:xfrm>
            <a:off x="1266092" y="2743199"/>
            <a:ext cx="3066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7787AE61-A32D-AB4C-BC67-D9136C1C20E7}"/>
              </a:ext>
            </a:extLst>
          </p:cNvPr>
          <p:cNvCxnSpPr>
            <a:cxnSpLocks/>
          </p:cNvCxnSpPr>
          <p:nvPr/>
        </p:nvCxnSpPr>
        <p:spPr>
          <a:xfrm>
            <a:off x="1266092" y="3570849"/>
            <a:ext cx="3066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37496058-3114-9041-A173-977355B186FD}"/>
              </a:ext>
            </a:extLst>
          </p:cNvPr>
          <p:cNvCxnSpPr>
            <a:cxnSpLocks/>
          </p:cNvCxnSpPr>
          <p:nvPr/>
        </p:nvCxnSpPr>
        <p:spPr>
          <a:xfrm>
            <a:off x="2602523" y="2743199"/>
            <a:ext cx="0" cy="203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603106F-F6A9-564D-8545-EF03153364C1}"/>
              </a:ext>
            </a:extLst>
          </p:cNvPr>
          <p:cNvSpPr txBox="1"/>
          <p:nvPr/>
        </p:nvSpPr>
        <p:spPr>
          <a:xfrm>
            <a:off x="3796929" y="29178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CE757C53-EFF4-E04B-9D33-80870CC17ED8}"/>
              </a:ext>
            </a:extLst>
          </p:cNvPr>
          <p:cNvCxnSpPr/>
          <p:nvPr/>
        </p:nvCxnSpPr>
        <p:spPr>
          <a:xfrm flipH="1">
            <a:off x="8708487" y="1083733"/>
            <a:ext cx="892713" cy="183408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94071A69-030E-664B-B387-F53FEBFD8359}"/>
              </a:ext>
            </a:extLst>
          </p:cNvPr>
          <p:cNvCxnSpPr>
            <a:cxnSpLocks/>
          </p:cNvCxnSpPr>
          <p:nvPr/>
        </p:nvCxnSpPr>
        <p:spPr>
          <a:xfrm>
            <a:off x="8708488" y="2948929"/>
            <a:ext cx="2217420" cy="296080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4863C52-F938-FE45-B5F4-134931D5C00B}"/>
              </a:ext>
            </a:extLst>
          </p:cNvPr>
          <p:cNvSpPr txBox="1"/>
          <p:nvPr/>
        </p:nvSpPr>
        <p:spPr>
          <a:xfrm>
            <a:off x="0" y="14628"/>
            <a:ext cx="2243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Why Gini impurity?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79E4456-5B27-EC4D-B177-89171DA049DE}"/>
              </a:ext>
            </a:extLst>
          </p:cNvPr>
          <p:cNvSpPr/>
          <p:nvPr/>
        </p:nvSpPr>
        <p:spPr>
          <a:xfrm>
            <a:off x="2681457" y="6596390"/>
            <a:ext cx="8568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>
                <a:hlinkClick r:id="rId4"/>
              </a:rPr>
              <a:t>https://towardsdatascience.com/an-implementation-and-explanation-of-the-random-forest-in-python-77bf308a9b76</a:t>
            </a:r>
            <a:endParaRPr lang="en-US" sz="11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8C4B4ADD-2A62-2B41-B722-39E4D6E827CB}"/>
              </a:ext>
            </a:extLst>
          </p:cNvPr>
          <p:cNvSpPr txBox="1"/>
          <p:nvPr/>
        </p:nvSpPr>
        <p:spPr>
          <a:xfrm>
            <a:off x="1675444" y="658100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Will </a:t>
            </a:r>
            <a:r>
              <a:rPr lang="en-US" sz="1200" dirty="0" err="1"/>
              <a:t>Koehresen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00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0777C21-148C-EA4D-B3CA-E1EB2F1F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97" y="396323"/>
            <a:ext cx="6319912" cy="6082283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09CE6D96-7AC8-3141-835E-AA356F9B8DEB}"/>
              </a:ext>
            </a:extLst>
          </p:cNvPr>
          <p:cNvSpPr/>
          <p:nvPr/>
        </p:nvSpPr>
        <p:spPr>
          <a:xfrm>
            <a:off x="5219594" y="1837265"/>
            <a:ext cx="4250267" cy="16001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EB5A0F2-1DB0-7D4B-B31C-0BA32B85BE97}"/>
              </a:ext>
            </a:extLst>
          </p:cNvPr>
          <p:cNvSpPr txBox="1"/>
          <p:nvPr/>
        </p:nvSpPr>
        <p:spPr>
          <a:xfrm>
            <a:off x="9469861" y="2314199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=0.5 * (4/6) + 0 * (2/6)</a:t>
            </a:r>
          </a:p>
          <a:p>
            <a:r>
              <a:rPr lang="en-US" dirty="0"/>
              <a:t>=0.33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C592878-BB44-C644-9DB9-FC51A5B2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79" y="567949"/>
            <a:ext cx="3708400" cy="3492500"/>
          </a:xfrm>
          <a:prstGeom prst="rect">
            <a:avLst/>
          </a:prstGeom>
        </p:spPr>
      </p:pic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B601EE9C-7846-EF4C-9A94-DB93C1C629EC}"/>
              </a:ext>
            </a:extLst>
          </p:cNvPr>
          <p:cNvCxnSpPr/>
          <p:nvPr/>
        </p:nvCxnSpPr>
        <p:spPr>
          <a:xfrm>
            <a:off x="931333" y="1540933"/>
            <a:ext cx="2827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56EC29A-B7A6-8D4E-BB21-333807D1EF38}"/>
              </a:ext>
            </a:extLst>
          </p:cNvPr>
          <p:cNvSpPr txBox="1"/>
          <p:nvPr/>
        </p:nvSpPr>
        <p:spPr>
          <a:xfrm>
            <a:off x="0" y="14628"/>
            <a:ext cx="563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Gini of a split = weighted average of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splitted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groups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A2439FB-C55E-CC42-832B-2D15D6A3CFC6}"/>
              </a:ext>
            </a:extLst>
          </p:cNvPr>
          <p:cNvSpPr/>
          <p:nvPr/>
        </p:nvSpPr>
        <p:spPr>
          <a:xfrm>
            <a:off x="2681457" y="6596390"/>
            <a:ext cx="85682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>
                <a:hlinkClick r:id="rId4"/>
              </a:rPr>
              <a:t>https://towardsdatascience.com/an-implementation-and-explanation-of-the-random-forest-in-python-77bf308a9b76</a:t>
            </a:r>
            <a:endParaRPr lang="en-US" sz="110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EEE9646-CCBD-C34C-A9F7-A5450B47CA68}"/>
              </a:ext>
            </a:extLst>
          </p:cNvPr>
          <p:cNvSpPr txBox="1"/>
          <p:nvPr/>
        </p:nvSpPr>
        <p:spPr>
          <a:xfrm>
            <a:off x="1675444" y="6581001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Will </a:t>
            </a:r>
            <a:r>
              <a:rPr lang="en-US" sz="1200" dirty="0" err="1"/>
              <a:t>Koehresen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264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B186823-F694-1D46-B754-69AB72D8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" y="660774"/>
            <a:ext cx="2939347" cy="2768221"/>
          </a:xfrm>
          <a:prstGeom prst="rect">
            <a:avLst/>
          </a:prstGeom>
        </p:spPr>
      </p:pic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EFD512FA-36A6-2D49-B20F-F510D63B672B}"/>
              </a:ext>
            </a:extLst>
          </p:cNvPr>
          <p:cNvCxnSpPr>
            <a:cxnSpLocks/>
          </p:cNvCxnSpPr>
          <p:nvPr/>
        </p:nvCxnSpPr>
        <p:spPr>
          <a:xfrm>
            <a:off x="530981" y="1497105"/>
            <a:ext cx="2250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>
            <a:extLst>
              <a:ext uri="{FF2B5EF4-FFF2-40B4-BE49-F238E27FC236}">
                <a16:creationId xmlns:a16="http://schemas.microsoft.com/office/drawing/2014/main" id="{77F90398-D656-DC48-8432-D3FDB1051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58" b="79929"/>
          <a:stretch/>
        </p:blipFill>
        <p:spPr>
          <a:xfrm>
            <a:off x="390083" y="4265326"/>
            <a:ext cx="3604976" cy="1220809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AEA9B878-F235-F547-9C2C-5602DF77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34" y="660774"/>
            <a:ext cx="2939347" cy="2768221"/>
          </a:xfrm>
          <a:prstGeom prst="rect">
            <a:avLst/>
          </a:prstGeom>
        </p:spPr>
      </p:pic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D253F145-F65E-3D49-95CB-80C903180D4C}"/>
              </a:ext>
            </a:extLst>
          </p:cNvPr>
          <p:cNvCxnSpPr>
            <a:cxnSpLocks/>
          </p:cNvCxnSpPr>
          <p:nvPr/>
        </p:nvCxnSpPr>
        <p:spPr>
          <a:xfrm>
            <a:off x="3537169" y="2181320"/>
            <a:ext cx="2250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Resim 28">
            <a:extLst>
              <a:ext uri="{FF2B5EF4-FFF2-40B4-BE49-F238E27FC236}">
                <a16:creationId xmlns:a16="http://schemas.microsoft.com/office/drawing/2014/main" id="{15D18252-892B-494E-9208-0CB93D69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22" y="660774"/>
            <a:ext cx="2939347" cy="2768221"/>
          </a:xfrm>
          <a:prstGeom prst="rect">
            <a:avLst/>
          </a:prstGeom>
        </p:spPr>
      </p:pic>
      <p:cxnSp>
        <p:nvCxnSpPr>
          <p:cNvPr id="32" name="Düz Bağlayıcı 31">
            <a:extLst>
              <a:ext uri="{FF2B5EF4-FFF2-40B4-BE49-F238E27FC236}">
                <a16:creationId xmlns:a16="http://schemas.microsoft.com/office/drawing/2014/main" id="{21F74DA7-9F35-4547-B5DB-5393A5ED9B92}"/>
              </a:ext>
            </a:extLst>
          </p:cNvPr>
          <p:cNvCxnSpPr>
            <a:cxnSpLocks/>
          </p:cNvCxnSpPr>
          <p:nvPr/>
        </p:nvCxnSpPr>
        <p:spPr>
          <a:xfrm>
            <a:off x="7530164" y="951017"/>
            <a:ext cx="0" cy="212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Resim 33">
            <a:extLst>
              <a:ext uri="{FF2B5EF4-FFF2-40B4-BE49-F238E27FC236}">
                <a16:creationId xmlns:a16="http://schemas.microsoft.com/office/drawing/2014/main" id="{8AC190A5-28B6-C848-94AE-907867DD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710" y="660774"/>
            <a:ext cx="2939347" cy="2768221"/>
          </a:xfrm>
          <a:prstGeom prst="rect">
            <a:avLst/>
          </a:prstGeom>
        </p:spPr>
      </p:pic>
      <p:cxnSp>
        <p:nvCxnSpPr>
          <p:cNvPr id="38" name="Düz Bağlayıcı 37">
            <a:extLst>
              <a:ext uri="{FF2B5EF4-FFF2-40B4-BE49-F238E27FC236}">
                <a16:creationId xmlns:a16="http://schemas.microsoft.com/office/drawing/2014/main" id="{BDB912C6-1D77-5F4E-96EF-F464CECBD67B}"/>
              </a:ext>
            </a:extLst>
          </p:cNvPr>
          <p:cNvCxnSpPr>
            <a:cxnSpLocks/>
          </p:cNvCxnSpPr>
          <p:nvPr/>
        </p:nvCxnSpPr>
        <p:spPr>
          <a:xfrm>
            <a:off x="11262494" y="951017"/>
            <a:ext cx="0" cy="212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A0601071-E87F-E54A-82D1-B5D86C7D14A1}"/>
              </a:ext>
            </a:extLst>
          </p:cNvPr>
          <p:cNvSpPr txBox="1"/>
          <p:nvPr/>
        </p:nvSpPr>
        <p:spPr>
          <a:xfrm>
            <a:off x="1242660" y="348675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0.3333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FF5E11AB-65A8-BC47-8816-799F5A44AC1B}"/>
              </a:ext>
            </a:extLst>
          </p:cNvPr>
          <p:cNvSpPr txBox="1"/>
          <p:nvPr/>
        </p:nvSpPr>
        <p:spPr>
          <a:xfrm>
            <a:off x="4248848" y="347782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0.4166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934E9F5E-1D99-B44F-8CC6-168812D5AA55}"/>
              </a:ext>
            </a:extLst>
          </p:cNvPr>
          <p:cNvSpPr txBox="1"/>
          <p:nvPr/>
        </p:nvSpPr>
        <p:spPr>
          <a:xfrm>
            <a:off x="7302155" y="347782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0.4166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2FDF1284-4DEE-6F49-9B2F-EF06F182F257}"/>
              </a:ext>
            </a:extLst>
          </p:cNvPr>
          <p:cNvSpPr txBox="1"/>
          <p:nvPr/>
        </p:nvSpPr>
        <p:spPr>
          <a:xfrm>
            <a:off x="10580383" y="34880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249D4C0F-8643-DE46-9FBA-34EEC040E63D}"/>
              </a:ext>
            </a:extLst>
          </p:cNvPr>
          <p:cNvSpPr txBox="1"/>
          <p:nvPr/>
        </p:nvSpPr>
        <p:spPr>
          <a:xfrm>
            <a:off x="649171" y="6012560"/>
            <a:ext cx="185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best split</a:t>
            </a:r>
          </a:p>
        </p:txBody>
      </p:sp>
      <p:sp>
        <p:nvSpPr>
          <p:cNvPr id="45" name="Dikdörtgen 44">
            <a:extLst>
              <a:ext uri="{FF2B5EF4-FFF2-40B4-BE49-F238E27FC236}">
                <a16:creationId xmlns:a16="http://schemas.microsoft.com/office/drawing/2014/main" id="{6CACCFF9-5B27-A24C-B4C3-E00C6530D857}"/>
              </a:ext>
            </a:extLst>
          </p:cNvPr>
          <p:cNvSpPr/>
          <p:nvPr/>
        </p:nvSpPr>
        <p:spPr>
          <a:xfrm>
            <a:off x="4360518" y="6012560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Find x2 &lt;= 2.5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862FB42-115E-E24A-ACE3-C411258A26C4}"/>
              </a:ext>
            </a:extLst>
          </p:cNvPr>
          <p:cNvSpPr txBox="1"/>
          <p:nvPr/>
        </p:nvSpPr>
        <p:spPr>
          <a:xfrm>
            <a:off x="3029347" y="601256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791D0791-211B-0B46-B771-9D9A02CE0F92}"/>
              </a:ext>
            </a:extLst>
          </p:cNvPr>
          <p:cNvSpPr txBox="1"/>
          <p:nvPr/>
        </p:nvSpPr>
        <p:spPr>
          <a:xfrm>
            <a:off x="8129626" y="5100918"/>
            <a:ext cx="2249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Find the best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Return two groups</a:t>
            </a: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4E2AEC03-906D-8642-8B59-D1271E9F1EC7}"/>
              </a:ext>
            </a:extLst>
          </p:cNvPr>
          <p:cNvSpPr txBox="1"/>
          <p:nvPr/>
        </p:nvSpPr>
        <p:spPr>
          <a:xfrm>
            <a:off x="8891341" y="501127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Node</a:t>
            </a:r>
          </a:p>
        </p:txBody>
      </p:sp>
      <p:sp>
        <p:nvSpPr>
          <p:cNvPr id="49" name="Dikdörtgen 48">
            <a:extLst>
              <a:ext uri="{FF2B5EF4-FFF2-40B4-BE49-F238E27FC236}">
                <a16:creationId xmlns:a16="http://schemas.microsoft.com/office/drawing/2014/main" id="{3A537F41-FA7B-AE47-A14D-519F297C47C5}"/>
              </a:ext>
            </a:extLst>
          </p:cNvPr>
          <p:cNvSpPr/>
          <p:nvPr/>
        </p:nvSpPr>
        <p:spPr>
          <a:xfrm>
            <a:off x="8129626" y="5011271"/>
            <a:ext cx="2216248" cy="1012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8ECB7C87-D37C-8346-B0F7-521F7E84DAE7}"/>
              </a:ext>
            </a:extLst>
          </p:cNvPr>
          <p:cNvSpPr txBox="1"/>
          <p:nvPr/>
        </p:nvSpPr>
        <p:spPr>
          <a:xfrm>
            <a:off x="0" y="14628"/>
            <a:ext cx="207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Find the best split</a:t>
            </a:r>
          </a:p>
        </p:txBody>
      </p:sp>
    </p:spTree>
    <p:extLst>
      <p:ext uri="{BB962C8B-B14F-4D97-AF65-F5344CB8AC3E}">
        <p14:creationId xmlns:p14="http://schemas.microsoft.com/office/powerpoint/2010/main" val="13578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>
            <a:extLst>
              <a:ext uri="{FF2B5EF4-FFF2-40B4-BE49-F238E27FC236}">
                <a16:creationId xmlns:a16="http://schemas.microsoft.com/office/drawing/2014/main" id="{77FFF7E8-B6D2-F046-A3D6-3620897187BF}"/>
              </a:ext>
            </a:extLst>
          </p:cNvPr>
          <p:cNvGrpSpPr/>
          <p:nvPr/>
        </p:nvGrpSpPr>
        <p:grpSpPr>
          <a:xfrm>
            <a:off x="5234026" y="1264024"/>
            <a:ext cx="2249655" cy="1012977"/>
            <a:chOff x="5234026" y="1264024"/>
            <a:chExt cx="2249655" cy="1012977"/>
          </a:xfrm>
        </p:grpSpPr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4E1F6A23-9A9B-2048-90D4-7C5275004B46}"/>
                </a:ext>
              </a:extLst>
            </p:cNvPr>
            <p:cNvSpPr txBox="1"/>
            <p:nvPr/>
          </p:nvSpPr>
          <p:spPr>
            <a:xfrm>
              <a:off x="5234026" y="1353671"/>
              <a:ext cx="2249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Find the best split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Return two groups</a:t>
              </a:r>
            </a:p>
          </p:txBody>
        </p:sp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B148E4A8-0F14-DC4F-9039-5E9547081F01}"/>
                </a:ext>
              </a:extLst>
            </p:cNvPr>
            <p:cNvSpPr txBox="1"/>
            <p:nvPr/>
          </p:nvSpPr>
          <p:spPr>
            <a:xfrm>
              <a:off x="5995741" y="1264024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accent1">
                      <a:lumMod val="75000"/>
                    </a:schemeClr>
                  </a:solidFill>
                </a:rPr>
                <a:t>Node</a:t>
              </a:r>
            </a:p>
          </p:txBody>
        </p:sp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A2A29726-6EA8-B349-9EA7-BBA25134B5FA}"/>
                </a:ext>
              </a:extLst>
            </p:cNvPr>
            <p:cNvSpPr/>
            <p:nvPr/>
          </p:nvSpPr>
          <p:spPr>
            <a:xfrm>
              <a:off x="5234026" y="1264024"/>
              <a:ext cx="2216248" cy="10129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Yuvarlatılmış Dikdörtgen 9">
            <a:extLst>
              <a:ext uri="{FF2B5EF4-FFF2-40B4-BE49-F238E27FC236}">
                <a16:creationId xmlns:a16="http://schemas.microsoft.com/office/drawing/2014/main" id="{5C8EAF74-4541-F149-BF27-F4ED788611C1}"/>
              </a:ext>
            </a:extLst>
          </p:cNvPr>
          <p:cNvSpPr/>
          <p:nvPr/>
        </p:nvSpPr>
        <p:spPr>
          <a:xfrm>
            <a:off x="5751160" y="116542"/>
            <a:ext cx="1181979" cy="735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X, y</a:t>
            </a:r>
          </a:p>
        </p:txBody>
      </p:sp>
      <p:sp>
        <p:nvSpPr>
          <p:cNvPr id="11" name="Yuvarlatılmış Dikdörtgen 10">
            <a:extLst>
              <a:ext uri="{FF2B5EF4-FFF2-40B4-BE49-F238E27FC236}">
                <a16:creationId xmlns:a16="http://schemas.microsoft.com/office/drawing/2014/main" id="{1E8F3776-03C7-AE45-8749-2E90BBA8EEE1}"/>
              </a:ext>
            </a:extLst>
          </p:cNvPr>
          <p:cNvSpPr/>
          <p:nvPr/>
        </p:nvSpPr>
        <p:spPr>
          <a:xfrm>
            <a:off x="4018639" y="2882154"/>
            <a:ext cx="1181979" cy="735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X1, y1</a:t>
            </a:r>
          </a:p>
        </p:txBody>
      </p:sp>
      <p:sp>
        <p:nvSpPr>
          <p:cNvPr id="12" name="Yuvarlatılmış Dikdörtgen 11">
            <a:extLst>
              <a:ext uri="{FF2B5EF4-FFF2-40B4-BE49-F238E27FC236}">
                <a16:creationId xmlns:a16="http://schemas.microsoft.com/office/drawing/2014/main" id="{E59DB99E-827B-B940-901D-00F0C4DE77D5}"/>
              </a:ext>
            </a:extLst>
          </p:cNvPr>
          <p:cNvSpPr/>
          <p:nvPr/>
        </p:nvSpPr>
        <p:spPr>
          <a:xfrm>
            <a:off x="7491813" y="2882154"/>
            <a:ext cx="1181979" cy="735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X2, y2</a:t>
            </a: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084ECBC1-1069-C748-9E30-35CC2FDEBFD8}"/>
              </a:ext>
            </a:extLst>
          </p:cNvPr>
          <p:cNvGrpSpPr/>
          <p:nvPr/>
        </p:nvGrpSpPr>
        <p:grpSpPr>
          <a:xfrm>
            <a:off x="3501505" y="4208966"/>
            <a:ext cx="2249655" cy="1012977"/>
            <a:chOff x="5234026" y="1264024"/>
            <a:chExt cx="2249655" cy="1012977"/>
          </a:xfrm>
        </p:grpSpPr>
        <p:sp>
          <p:nvSpPr>
            <p:cNvPr id="14" name="Metin kutusu 13">
              <a:extLst>
                <a:ext uri="{FF2B5EF4-FFF2-40B4-BE49-F238E27FC236}">
                  <a16:creationId xmlns:a16="http://schemas.microsoft.com/office/drawing/2014/main" id="{264184C5-9F42-5B45-8352-371FE9B432A3}"/>
                </a:ext>
              </a:extLst>
            </p:cNvPr>
            <p:cNvSpPr txBox="1"/>
            <p:nvPr/>
          </p:nvSpPr>
          <p:spPr>
            <a:xfrm>
              <a:off x="5234026" y="1353671"/>
              <a:ext cx="2249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Find the best split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Return two groups</a:t>
              </a:r>
            </a:p>
          </p:txBody>
        </p:sp>
        <p:sp>
          <p:nvSpPr>
            <p:cNvPr id="15" name="Metin kutusu 14">
              <a:extLst>
                <a:ext uri="{FF2B5EF4-FFF2-40B4-BE49-F238E27FC236}">
                  <a16:creationId xmlns:a16="http://schemas.microsoft.com/office/drawing/2014/main" id="{322C907F-AA8F-F541-8D4E-4452D2458266}"/>
                </a:ext>
              </a:extLst>
            </p:cNvPr>
            <p:cNvSpPr txBox="1"/>
            <p:nvPr/>
          </p:nvSpPr>
          <p:spPr>
            <a:xfrm>
              <a:off x="5995741" y="1264024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accent1">
                      <a:lumMod val="75000"/>
                    </a:schemeClr>
                  </a:solidFill>
                </a:rPr>
                <a:t>Node</a:t>
              </a:r>
            </a:p>
          </p:txBody>
        </p:sp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E5F7EC1F-A27A-F741-BD12-DBC9BD8828E1}"/>
                </a:ext>
              </a:extLst>
            </p:cNvPr>
            <p:cNvSpPr/>
            <p:nvPr/>
          </p:nvSpPr>
          <p:spPr>
            <a:xfrm>
              <a:off x="5234026" y="1264024"/>
              <a:ext cx="2216248" cy="10129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 16">
            <a:extLst>
              <a:ext uri="{FF2B5EF4-FFF2-40B4-BE49-F238E27FC236}">
                <a16:creationId xmlns:a16="http://schemas.microsoft.com/office/drawing/2014/main" id="{B8CEED4A-E4E5-B842-A1FD-A84F005BC149}"/>
              </a:ext>
            </a:extLst>
          </p:cNvPr>
          <p:cNvGrpSpPr/>
          <p:nvPr/>
        </p:nvGrpSpPr>
        <p:grpSpPr>
          <a:xfrm>
            <a:off x="6974679" y="4222413"/>
            <a:ext cx="2249655" cy="1012977"/>
            <a:chOff x="5234026" y="1264024"/>
            <a:chExt cx="2249655" cy="1012977"/>
          </a:xfrm>
        </p:grpSpPr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93C76C0A-1B02-AF4C-A352-6808421223F2}"/>
                </a:ext>
              </a:extLst>
            </p:cNvPr>
            <p:cNvSpPr txBox="1"/>
            <p:nvPr/>
          </p:nvSpPr>
          <p:spPr>
            <a:xfrm>
              <a:off x="5234026" y="1353671"/>
              <a:ext cx="2249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Find the best split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Return two groups</a:t>
              </a:r>
            </a:p>
          </p:txBody>
        </p: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010B8596-DE73-B044-B7F4-29B48D78BF6C}"/>
                </a:ext>
              </a:extLst>
            </p:cNvPr>
            <p:cNvSpPr txBox="1"/>
            <p:nvPr/>
          </p:nvSpPr>
          <p:spPr>
            <a:xfrm>
              <a:off x="5995741" y="1264024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chemeClr val="accent1">
                      <a:lumMod val="75000"/>
                    </a:schemeClr>
                  </a:solidFill>
                </a:rPr>
                <a:t>Node</a:t>
              </a:r>
            </a:p>
          </p:txBody>
        </p:sp>
        <p:sp>
          <p:nvSpPr>
            <p:cNvPr id="20" name="Dikdörtgen 19">
              <a:extLst>
                <a:ext uri="{FF2B5EF4-FFF2-40B4-BE49-F238E27FC236}">
                  <a16:creationId xmlns:a16="http://schemas.microsoft.com/office/drawing/2014/main" id="{D2D0B67A-4DF4-C04E-B656-1071BDDEA164}"/>
                </a:ext>
              </a:extLst>
            </p:cNvPr>
            <p:cNvSpPr/>
            <p:nvPr/>
          </p:nvSpPr>
          <p:spPr>
            <a:xfrm>
              <a:off x="5234026" y="1264024"/>
              <a:ext cx="2216248" cy="10129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210CA288-6650-0747-9D46-37C9B0542114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6342150" y="851648"/>
            <a:ext cx="0" cy="41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52D95F16-8859-D645-AA48-876C70168CC1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4609629" y="2277001"/>
            <a:ext cx="1732521" cy="60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C9F969C6-8F89-D94E-BCDC-AE167F8609C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6342150" y="2277001"/>
            <a:ext cx="1740653" cy="60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0CF31D76-164D-E443-AD7D-A5FB9495EBE5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4609629" y="3617260"/>
            <a:ext cx="0" cy="59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2E23E6EB-3AF2-1C4C-A6B6-C189DA16E74C}"/>
              </a:ext>
            </a:extLst>
          </p:cNvPr>
          <p:cNvCxnSpPr>
            <a:stCxn id="12" idx="2"/>
            <a:endCxn id="20" idx="0"/>
          </p:cNvCxnSpPr>
          <p:nvPr/>
        </p:nvCxnSpPr>
        <p:spPr>
          <a:xfrm>
            <a:off x="8082803" y="3617260"/>
            <a:ext cx="0" cy="60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FECDCC92-5345-2D4E-9842-49A39B5DF08F}"/>
              </a:ext>
            </a:extLst>
          </p:cNvPr>
          <p:cNvCxnSpPr>
            <a:cxnSpLocks/>
          </p:cNvCxnSpPr>
          <p:nvPr/>
        </p:nvCxnSpPr>
        <p:spPr>
          <a:xfrm flipH="1">
            <a:off x="4018639" y="5221943"/>
            <a:ext cx="601724" cy="61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>
            <a:extLst>
              <a:ext uri="{FF2B5EF4-FFF2-40B4-BE49-F238E27FC236}">
                <a16:creationId xmlns:a16="http://schemas.microsoft.com/office/drawing/2014/main" id="{06FE37AD-5C33-CD44-BDD2-BF46F7F0F577}"/>
              </a:ext>
            </a:extLst>
          </p:cNvPr>
          <p:cNvCxnSpPr>
            <a:cxnSpLocks/>
          </p:cNvCxnSpPr>
          <p:nvPr/>
        </p:nvCxnSpPr>
        <p:spPr>
          <a:xfrm>
            <a:off x="4620363" y="5221943"/>
            <a:ext cx="613663" cy="59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2C04ABA1-D4BD-8947-A792-C57EE34AE52F}"/>
              </a:ext>
            </a:extLst>
          </p:cNvPr>
          <p:cNvCxnSpPr>
            <a:cxnSpLocks/>
          </p:cNvCxnSpPr>
          <p:nvPr/>
        </p:nvCxnSpPr>
        <p:spPr>
          <a:xfrm flipH="1">
            <a:off x="7571639" y="5235390"/>
            <a:ext cx="601724" cy="61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Düz Ok Bağlayıcısı 44">
            <a:extLst>
              <a:ext uri="{FF2B5EF4-FFF2-40B4-BE49-F238E27FC236}">
                <a16:creationId xmlns:a16="http://schemas.microsoft.com/office/drawing/2014/main" id="{F28316B5-411A-654A-9310-62155535A6DB}"/>
              </a:ext>
            </a:extLst>
          </p:cNvPr>
          <p:cNvCxnSpPr>
            <a:cxnSpLocks/>
          </p:cNvCxnSpPr>
          <p:nvPr/>
        </p:nvCxnSpPr>
        <p:spPr>
          <a:xfrm>
            <a:off x="8173363" y="5235390"/>
            <a:ext cx="613663" cy="59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03088408-509C-8240-BB08-49FE920684DB}"/>
              </a:ext>
            </a:extLst>
          </p:cNvPr>
          <p:cNvSpPr txBox="1"/>
          <p:nvPr/>
        </p:nvSpPr>
        <p:spPr>
          <a:xfrm>
            <a:off x="0" y="14628"/>
            <a:ext cx="3481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Implement the Tree (=Training)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57424C95-8E1B-0144-A0BE-23EBAF19AFAB}"/>
              </a:ext>
            </a:extLst>
          </p:cNvPr>
          <p:cNvSpPr txBox="1"/>
          <p:nvPr/>
        </p:nvSpPr>
        <p:spPr>
          <a:xfrm>
            <a:off x="4620363" y="6252483"/>
            <a:ext cx="335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Return each split from each node</a:t>
            </a:r>
          </a:p>
          <a:p>
            <a:r>
              <a:rPr lang="en-US" b="1" dirty="0"/>
              <a:t>	with classes</a:t>
            </a:r>
          </a:p>
        </p:txBody>
      </p:sp>
      <p:cxnSp>
        <p:nvCxnSpPr>
          <p:cNvPr id="50" name="Düz Ok Bağlayıcısı 49">
            <a:extLst>
              <a:ext uri="{FF2B5EF4-FFF2-40B4-BE49-F238E27FC236}">
                <a16:creationId xmlns:a16="http://schemas.microsoft.com/office/drawing/2014/main" id="{8028F009-B166-4842-9F5B-BEF7581C49A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956566" y="6538829"/>
            <a:ext cx="1344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FB2CECA7-76FB-2E4B-97F8-621DA15325F1}"/>
              </a:ext>
            </a:extLst>
          </p:cNvPr>
          <p:cNvSpPr txBox="1"/>
          <p:nvPr/>
        </p:nvSpPr>
        <p:spPr>
          <a:xfrm>
            <a:off x="9300824" y="6354163"/>
            <a:ext cx="289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 Predict (=Testing)</a:t>
            </a:r>
          </a:p>
        </p:txBody>
      </p:sp>
    </p:spTree>
    <p:extLst>
      <p:ext uri="{BB962C8B-B14F-4D97-AF65-F5344CB8AC3E}">
        <p14:creationId xmlns:p14="http://schemas.microsoft.com/office/powerpoint/2010/main" val="33595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47" grpId="0"/>
      <p:bldP spid="51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310</Words>
  <Application>Microsoft Macintosh PowerPoint</Application>
  <PresentationFormat>Geniş ekran</PresentationFormat>
  <Paragraphs>83</Paragraphs>
  <Slides>11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Alican Noyan</dc:creator>
  <cp:lastModifiedBy>Mehmet Alican Noyan</cp:lastModifiedBy>
  <cp:revision>10</cp:revision>
  <dcterms:created xsi:type="dcterms:W3CDTF">2019-09-10T09:06:28Z</dcterms:created>
  <dcterms:modified xsi:type="dcterms:W3CDTF">2019-09-10T11:52:16Z</dcterms:modified>
</cp:coreProperties>
</file>